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8CA4-15AF-44A5-98DA-A06AF27748FF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D41E535-880E-45FB-919B-01952510ED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8CA4-15AF-44A5-98DA-A06AF27748FF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E535-880E-45FB-919B-01952510ED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8CA4-15AF-44A5-98DA-A06AF27748FF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E535-880E-45FB-919B-01952510ED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8CA4-15AF-44A5-98DA-A06AF27748FF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E535-880E-45FB-919B-01952510ED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8CA4-15AF-44A5-98DA-A06AF27748FF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D41E535-880E-45FB-919B-01952510ED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8CA4-15AF-44A5-98DA-A06AF27748FF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E535-880E-45FB-919B-01952510ED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8CA4-15AF-44A5-98DA-A06AF27748FF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E535-880E-45FB-919B-01952510ED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8CA4-15AF-44A5-98DA-A06AF27748FF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E535-880E-45FB-919B-01952510ED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8CA4-15AF-44A5-98DA-A06AF27748FF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E535-880E-45FB-919B-01952510ED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8CA4-15AF-44A5-98DA-A06AF27748FF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E535-880E-45FB-919B-01952510ED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8CA4-15AF-44A5-98DA-A06AF27748FF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D41E535-880E-45FB-919B-01952510ED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6108CA4-15AF-44A5-98DA-A06AF27748FF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D41E535-880E-45FB-919B-01952510ED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Helpful Hints and Tips to Perform Successfully on your Civics EOC Test Day!</a:t>
            </a:r>
          </a:p>
          <a:p>
            <a:endParaRPr lang="en-US" sz="2800" dirty="0" smtClean="0"/>
          </a:p>
          <a:p>
            <a:r>
              <a:rPr lang="en-US" sz="2800" dirty="0" smtClean="0"/>
              <a:t>You’re AWESOME and You Know It!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Florida Civics End of Course Exam</a:t>
            </a:r>
            <a:br>
              <a:rPr lang="en-US" dirty="0" smtClean="0"/>
            </a:br>
            <a:r>
              <a:rPr lang="en-US" dirty="0" smtClean="0"/>
              <a:t>Preparation &amp; Strategies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Levels of Questions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371600"/>
            <a:ext cx="5393267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>
            <a:off x="2514600" y="3733800"/>
            <a:ext cx="9144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209800" y="4572000"/>
            <a:ext cx="9144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905000" y="5562600"/>
            <a:ext cx="9144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3886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Low</a:t>
            </a:r>
            <a:r>
              <a:rPr lang="en-US" dirty="0" smtClean="0"/>
              <a:t> – fact recall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46482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Moderate</a:t>
            </a:r>
            <a:r>
              <a:rPr lang="en-US" dirty="0" smtClean="0"/>
              <a:t>– analyze</a:t>
            </a:r>
          </a:p>
          <a:p>
            <a:pPr algn="ctr"/>
            <a:r>
              <a:rPr lang="en-US" dirty="0"/>
              <a:t>o</a:t>
            </a:r>
            <a:r>
              <a:rPr lang="en-US" dirty="0" smtClean="0"/>
              <a:t>r explain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7912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High</a:t>
            </a:r>
            <a:r>
              <a:rPr lang="en-US" dirty="0" smtClean="0"/>
              <a:t> – apply what</a:t>
            </a:r>
          </a:p>
          <a:p>
            <a:pPr algn="ctr"/>
            <a:r>
              <a:rPr lang="en-US" dirty="0" smtClean="0"/>
              <a:t>you know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Multiple Choice Questions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3733800" cy="762000"/>
          </a:xfrm>
        </p:spPr>
        <p:txBody>
          <a:bodyPr/>
          <a:lstStyle/>
          <a:p>
            <a:r>
              <a:rPr lang="en-US" dirty="0" smtClean="0"/>
              <a:t>How can I choose the best answer?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572000" y="1219200"/>
            <a:ext cx="3733800" cy="762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Sample Question</a:t>
            </a: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4976" y="2133600"/>
            <a:ext cx="4829042" cy="3066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228600" y="2362200"/>
            <a:ext cx="4114800" cy="3886200"/>
          </a:xfrm>
        </p:spPr>
        <p:txBody>
          <a:bodyPr>
            <a:noAutofit/>
          </a:bodyPr>
          <a:lstStyle/>
          <a:p>
            <a:r>
              <a:rPr lang="en-US" sz="2000" dirty="0" smtClean="0"/>
              <a:t>All of the questions on your EOC will be multiple choice.  There will be 48 questions total.</a:t>
            </a:r>
          </a:p>
          <a:p>
            <a:r>
              <a:rPr lang="en-US" sz="2000" dirty="0" smtClean="0"/>
              <a:t>There will be four answer options for you to choose from.</a:t>
            </a:r>
          </a:p>
          <a:p>
            <a:pPr lvl="1"/>
            <a:r>
              <a:rPr lang="en-US" sz="1800" dirty="0" smtClean="0"/>
              <a:t>Read the question carefully.</a:t>
            </a:r>
          </a:p>
          <a:p>
            <a:pPr lvl="1"/>
            <a:r>
              <a:rPr lang="en-US" sz="1800" dirty="0" smtClean="0"/>
              <a:t>Read through each of the answer choices; mark through any that you know are definitely </a:t>
            </a:r>
            <a:r>
              <a:rPr lang="en-US" sz="1800" b="1" i="1" u="sng" dirty="0" smtClean="0"/>
              <a:t>NOT</a:t>
            </a:r>
            <a:r>
              <a:rPr lang="en-US" sz="1800" dirty="0" smtClean="0"/>
              <a:t> the correct answer.</a:t>
            </a:r>
          </a:p>
          <a:p>
            <a:r>
              <a:rPr lang="en-US" sz="2000" dirty="0" smtClean="0"/>
              <a:t>Watch out for words like “always” or “never” – those usually are a clue that can be distracting…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Primary Sources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04800" y="838200"/>
            <a:ext cx="3733800" cy="762000"/>
          </a:xfrm>
        </p:spPr>
        <p:txBody>
          <a:bodyPr/>
          <a:lstStyle/>
          <a:p>
            <a:r>
              <a:rPr lang="en-US" dirty="0" smtClean="0"/>
              <a:t>What is a primary source?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>
          <a:xfrm>
            <a:off x="4953000" y="990600"/>
            <a:ext cx="3733800" cy="762000"/>
          </a:xfrm>
        </p:spPr>
        <p:txBody>
          <a:bodyPr/>
          <a:lstStyle/>
          <a:p>
            <a:r>
              <a:rPr lang="en-US" dirty="0" smtClean="0"/>
              <a:t>Sample Question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228600" y="1752600"/>
            <a:ext cx="4191000" cy="3886200"/>
          </a:xfrm>
        </p:spPr>
        <p:txBody>
          <a:bodyPr>
            <a:noAutofit/>
          </a:bodyPr>
          <a:lstStyle/>
          <a:p>
            <a:r>
              <a:rPr lang="en-US" sz="2000" dirty="0" smtClean="0"/>
              <a:t>Materials that have been written or made by people </a:t>
            </a:r>
            <a:r>
              <a:rPr lang="en-US" sz="2000" b="1" i="1" u="sng" dirty="0" smtClean="0"/>
              <a:t>who were at historical events</a:t>
            </a:r>
            <a:r>
              <a:rPr lang="en-US" sz="2000" dirty="0" smtClean="0"/>
              <a:t>, either as observers or participants. Primary sources include journals, diaries, letters, speeches, newspaper articles, autobiographies, laws, wills, and financial records.</a:t>
            </a:r>
          </a:p>
          <a:p>
            <a:r>
              <a:rPr lang="en-US" sz="2000" dirty="0" smtClean="0"/>
              <a:t>Most primary sources will be in “quotes” on the EOC.</a:t>
            </a:r>
            <a:endParaRPr lang="en-US" sz="2400" dirty="0" smtClean="0"/>
          </a:p>
          <a:p>
            <a:pPr lvl="1"/>
            <a:r>
              <a:rPr lang="en-US" sz="1800" dirty="0" smtClean="0"/>
              <a:t>Be sure to read each quotation carefully and entirely.</a:t>
            </a:r>
          </a:p>
          <a:p>
            <a:pPr lvl="1"/>
            <a:r>
              <a:rPr lang="en-US" sz="1800" dirty="0" smtClean="0"/>
              <a:t>Re-read any section that might be unclear and search for context clues to find meaning.</a:t>
            </a:r>
          </a:p>
          <a:p>
            <a:pPr lvl="1"/>
            <a:r>
              <a:rPr lang="en-US" sz="1800" dirty="0" smtClean="0"/>
              <a:t>Use your multiple choice skills to help you choose the best answer.</a:t>
            </a:r>
            <a:endParaRPr lang="en-US" sz="1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457200"/>
            <a:ext cx="4381499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Charts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762000"/>
            <a:ext cx="3733800" cy="762000"/>
          </a:xfrm>
        </p:spPr>
        <p:txBody>
          <a:bodyPr/>
          <a:lstStyle/>
          <a:p>
            <a:r>
              <a:rPr lang="en-US" dirty="0" smtClean="0"/>
              <a:t>What types of charts will I see on my EOC?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685800"/>
            <a:ext cx="3733800" cy="762000"/>
          </a:xfrm>
        </p:spPr>
        <p:txBody>
          <a:bodyPr/>
          <a:lstStyle/>
          <a:p>
            <a:r>
              <a:rPr lang="en-US" dirty="0" smtClean="0"/>
              <a:t>Sample Question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81000" y="1828800"/>
            <a:ext cx="3733800" cy="3886200"/>
          </a:xfrm>
        </p:spPr>
        <p:txBody>
          <a:bodyPr>
            <a:noAutofit/>
          </a:bodyPr>
          <a:lstStyle/>
          <a:p>
            <a:r>
              <a:rPr lang="en-US" sz="2000" dirty="0" smtClean="0"/>
              <a:t>Your EOC will consist of several graphics – some examples are: tables, flow charts and Venn diagrams.</a:t>
            </a:r>
          </a:p>
          <a:p>
            <a:pPr lvl="1"/>
            <a:r>
              <a:rPr lang="en-US" sz="1800" dirty="0" smtClean="0"/>
              <a:t>Be sure to read all of the information on the graphic to collect the details necessary to answer the question.</a:t>
            </a:r>
          </a:p>
          <a:p>
            <a:pPr lvl="1"/>
            <a:r>
              <a:rPr lang="en-US" sz="1800" dirty="0" smtClean="0"/>
              <a:t>Try to draw conclusions or make connections based on what you </a:t>
            </a:r>
            <a:r>
              <a:rPr lang="en-US" sz="1800" b="1" dirty="0" smtClean="0">
                <a:solidFill>
                  <a:srgbClr val="FF0000"/>
                </a:solidFill>
              </a:rPr>
              <a:t>KNOW</a:t>
            </a:r>
            <a:r>
              <a:rPr lang="en-US" sz="1800" dirty="0" smtClean="0"/>
              <a:t> and what you are </a:t>
            </a:r>
            <a:r>
              <a:rPr lang="en-US" sz="1800" b="1" dirty="0" smtClean="0">
                <a:solidFill>
                  <a:srgbClr val="FF0000"/>
                </a:solidFill>
              </a:rPr>
              <a:t>SEEING</a:t>
            </a:r>
            <a:r>
              <a:rPr lang="en-US" sz="1800" dirty="0" smtClean="0"/>
              <a:t>  in the chart/graphic.</a:t>
            </a:r>
          </a:p>
          <a:p>
            <a:pPr lvl="1"/>
            <a:r>
              <a:rPr lang="en-US" sz="1800" dirty="0" smtClean="0"/>
              <a:t>Use your multiple choice skills to help you choose the best answer. </a:t>
            </a:r>
            <a:endParaRPr lang="en-US" sz="1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00770"/>
            <a:ext cx="4247812" cy="6034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Graphs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66800"/>
            <a:ext cx="3733800" cy="762000"/>
          </a:xfrm>
        </p:spPr>
        <p:txBody>
          <a:bodyPr/>
          <a:lstStyle/>
          <a:p>
            <a:r>
              <a:rPr lang="en-US" dirty="0" smtClean="0"/>
              <a:t>What kind of graphs will I see on my EOC?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685800"/>
            <a:ext cx="3733800" cy="762000"/>
          </a:xfrm>
        </p:spPr>
        <p:txBody>
          <a:bodyPr/>
          <a:lstStyle/>
          <a:p>
            <a:r>
              <a:rPr lang="en-US" dirty="0" smtClean="0"/>
              <a:t>Sample Question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81000" y="1905000"/>
            <a:ext cx="3733800" cy="3886200"/>
          </a:xfrm>
        </p:spPr>
        <p:txBody>
          <a:bodyPr>
            <a:noAutofit/>
          </a:bodyPr>
          <a:lstStyle/>
          <a:p>
            <a:r>
              <a:rPr lang="en-US" sz="2000" dirty="0" smtClean="0"/>
              <a:t>You may see line graphs or bar graphs on your EOC.</a:t>
            </a:r>
          </a:p>
          <a:p>
            <a:r>
              <a:rPr lang="en-US" sz="2000" dirty="0" smtClean="0"/>
              <a:t>Graphs help you make distinctions, or comparisons, about a set of data.</a:t>
            </a:r>
          </a:p>
          <a:p>
            <a:pPr lvl="1"/>
            <a:r>
              <a:rPr lang="en-US" sz="1800" dirty="0" smtClean="0"/>
              <a:t>Read the labels on the graphs to make sure you know what you’re looking at!</a:t>
            </a:r>
          </a:p>
          <a:p>
            <a:pPr lvl="1"/>
            <a:r>
              <a:rPr lang="en-US" sz="1800" dirty="0" smtClean="0"/>
              <a:t>Draw conclusions and make connections based on what  you </a:t>
            </a:r>
            <a:r>
              <a:rPr lang="en-US" sz="1800" b="1" dirty="0" smtClean="0">
                <a:solidFill>
                  <a:srgbClr val="FF0000"/>
                </a:solidFill>
              </a:rPr>
              <a:t>KNOW</a:t>
            </a:r>
            <a:r>
              <a:rPr lang="en-US" sz="1800" dirty="0" smtClean="0"/>
              <a:t> and what are you are </a:t>
            </a:r>
            <a:r>
              <a:rPr lang="en-US" sz="1800" b="1" dirty="0" smtClean="0">
                <a:solidFill>
                  <a:srgbClr val="FF0000"/>
                </a:solidFill>
              </a:rPr>
              <a:t>SEEING</a:t>
            </a:r>
            <a:r>
              <a:rPr lang="en-US" sz="1800" dirty="0" smtClean="0"/>
              <a:t> in the graph.</a:t>
            </a:r>
          </a:p>
          <a:p>
            <a:pPr lvl="1"/>
            <a:r>
              <a:rPr lang="en-US" sz="1800" dirty="0" smtClean="0"/>
              <a:t>Use your multiple choice skills to help you choose the best answer.</a:t>
            </a:r>
            <a:endParaRPr lang="en-US" sz="1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381000"/>
            <a:ext cx="4312933" cy="6127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Maps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3733800" cy="762000"/>
          </a:xfrm>
        </p:spPr>
        <p:txBody>
          <a:bodyPr/>
          <a:lstStyle/>
          <a:p>
            <a:r>
              <a:rPr lang="en-US" dirty="0" smtClean="0"/>
              <a:t>Will I have to read maps on my EOC?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876800" y="762000"/>
            <a:ext cx="3733800" cy="762000"/>
          </a:xfrm>
        </p:spPr>
        <p:txBody>
          <a:bodyPr/>
          <a:lstStyle/>
          <a:p>
            <a:r>
              <a:rPr lang="en-US" dirty="0" smtClean="0"/>
              <a:t>Sample Question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133600"/>
            <a:ext cx="3733800" cy="3886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There is a possibility that you can see a map or two on your EOC.  </a:t>
            </a:r>
          </a:p>
          <a:p>
            <a:r>
              <a:rPr lang="en-US" sz="2000" dirty="0" smtClean="0"/>
              <a:t>There are three kinds of maps: political, physical, and thematic.</a:t>
            </a:r>
          </a:p>
          <a:p>
            <a:pPr lvl="1"/>
            <a:r>
              <a:rPr lang="en-US" sz="1800" dirty="0" smtClean="0"/>
              <a:t>Be sure to the read the title of the map.</a:t>
            </a:r>
          </a:p>
          <a:p>
            <a:pPr lvl="1"/>
            <a:r>
              <a:rPr lang="en-US" sz="1800" dirty="0" smtClean="0"/>
              <a:t>Read the map key so you know what the symbols mean.</a:t>
            </a:r>
          </a:p>
          <a:p>
            <a:pPr lvl="1"/>
            <a:r>
              <a:rPr lang="en-US" sz="1800" dirty="0" smtClean="0"/>
              <a:t>Draw conclusions and make connects based on what you </a:t>
            </a:r>
            <a:r>
              <a:rPr lang="en-US" sz="1800" b="1" dirty="0" smtClean="0">
                <a:solidFill>
                  <a:srgbClr val="FF0000"/>
                </a:solidFill>
              </a:rPr>
              <a:t>KNOW</a:t>
            </a:r>
            <a:r>
              <a:rPr lang="en-US" sz="1800" dirty="0" smtClean="0"/>
              <a:t> and what you are </a:t>
            </a:r>
            <a:r>
              <a:rPr lang="en-US" sz="1800" b="1" dirty="0" smtClean="0">
                <a:solidFill>
                  <a:srgbClr val="FF0000"/>
                </a:solidFill>
              </a:rPr>
              <a:t>SEEING</a:t>
            </a:r>
            <a:r>
              <a:rPr lang="en-US" sz="1800" dirty="0" smtClean="0"/>
              <a:t> on the map.</a:t>
            </a:r>
            <a:endParaRPr lang="en-US" sz="18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75316"/>
            <a:ext cx="3886200" cy="6087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8BFA6E5057164790D53ACFB566C6A5" ma:contentTypeVersion="0" ma:contentTypeDescription="Create a new document." ma:contentTypeScope="" ma:versionID="3c4df6c01268a8cf59ee3657c0fabe2a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795BCF75-B046-4AE3-B468-B17CC9F85B7C}">
  <ds:schemaRefs>
    <ds:schemaRef ds:uri="http://purl.org/dc/terms/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E5CCB1B-AD52-4FCC-87F1-306FBEABD5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3CD84F-8BAF-44F6-B1FA-73CDF014CB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39</TotalTime>
  <Words>509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Franklin Gothic Book</vt:lpstr>
      <vt:lpstr>Perpetua</vt:lpstr>
      <vt:lpstr>Wingdings 2</vt:lpstr>
      <vt:lpstr>Equity</vt:lpstr>
      <vt:lpstr>Florida Civics End of Course Exam Preparation &amp; Strategies</vt:lpstr>
      <vt:lpstr>Levels of Questions </vt:lpstr>
      <vt:lpstr>Multiple Choice Questions </vt:lpstr>
      <vt:lpstr>Primary Sources </vt:lpstr>
      <vt:lpstr>Charts </vt:lpstr>
      <vt:lpstr>Graphs </vt:lpstr>
      <vt:lpstr>Maps </vt:lpstr>
    </vt:vector>
  </TitlesOfParts>
  <Company>Leon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Florida Civics End of Course Exam Preparation &amp; Strategies</dc:title>
  <dc:creator>Jennifer P. Powell</dc:creator>
  <cp:lastModifiedBy>Summer Kotkin</cp:lastModifiedBy>
  <cp:revision>6</cp:revision>
  <dcterms:created xsi:type="dcterms:W3CDTF">2013-01-29T18:48:18Z</dcterms:created>
  <dcterms:modified xsi:type="dcterms:W3CDTF">2014-02-06T02:03:53Z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0x010100BE8BFA6E5057164790D53ACFB566C6A5</vt:lpwstr>
  </property>
</Properties>
</file>